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75" r:id="rId2"/>
    <p:sldId id="527" r:id="rId3"/>
    <p:sldId id="528" r:id="rId4"/>
    <p:sldId id="529" r:id="rId5"/>
    <p:sldId id="530" r:id="rId6"/>
    <p:sldId id="532" r:id="rId7"/>
    <p:sldId id="542" r:id="rId8"/>
    <p:sldId id="541" r:id="rId9"/>
    <p:sldId id="531" r:id="rId10"/>
    <p:sldId id="536" r:id="rId11"/>
    <p:sldId id="534" r:id="rId12"/>
    <p:sldId id="533" r:id="rId13"/>
    <p:sldId id="540" r:id="rId14"/>
    <p:sldId id="538" r:id="rId15"/>
    <p:sldId id="539" r:id="rId16"/>
    <p:sldId id="53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71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8" autoAdjust="0"/>
    <p:restoredTop sz="94660"/>
  </p:normalViewPr>
  <p:slideViewPr>
    <p:cSldViewPr snapToGrid="0" showGuides="1">
      <p:cViewPr varScale="1">
        <p:scale>
          <a:sx n="38" d="100"/>
          <a:sy n="38" d="100"/>
        </p:scale>
        <p:origin x="48" y="732"/>
      </p:cViewPr>
      <p:guideLst>
        <p:guide orient="horz" pos="2182"/>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jpeg>
</file>

<file path=ppt/media/image4.jpg>
</file>

<file path=ppt/media/image5.jpg>
</file>

<file path=ppt/media/image6.jpg>
</file>

<file path=ppt/media/image7.jpg>
</file>

<file path=ppt/media/image8.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FFA59539-6AA4-4B20-8277-ACCA791514EF}" type="datetimeFigureOut">
              <a:rPr lang="en-US" smtClean="0"/>
              <a:t>3/28/2025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A59539-6AA4-4B20-8277-ACCA791514EF}" type="datetimeFigureOut">
              <a:rPr lang="en-US" smtClean="0"/>
              <a:t>3/28/2025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A59539-6AA4-4B20-8277-ACCA791514EF}" type="datetimeFigureOut">
              <a:rPr lang="en-US" smtClean="0"/>
              <a:t>3/28/2025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A59539-6AA4-4B20-8277-ACCA791514EF}" type="datetimeFigureOut">
              <a:rPr lang="en-US" smtClean="0"/>
              <a:t>3/28/2025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02440" y="307011"/>
            <a:ext cx="6787025" cy="2986087"/>
          </a:xfrm>
        </p:spPr>
        <p:txBody>
          <a:bodyPr anchor="b"/>
          <a:lstStyle>
            <a:lvl1pPr algn="ctr">
              <a:defRPr sz="6000"/>
            </a:lvl1pPr>
          </a:lstStyle>
          <a:p>
            <a:r>
              <a:rPr lang="en-US"/>
              <a:t>Click to edit Master title style</a:t>
            </a:r>
            <a:endParaRPr lang="en-US" dirty="0"/>
          </a:p>
        </p:txBody>
      </p:sp>
      <p:sp>
        <p:nvSpPr>
          <p:cNvPr id="3" name="Text Placeholder 2"/>
          <p:cNvSpPr>
            <a:spLocks noGrp="1"/>
          </p:cNvSpPr>
          <p:nvPr>
            <p:ph type="body" idx="1"/>
          </p:nvPr>
        </p:nvSpPr>
        <p:spPr>
          <a:xfrm>
            <a:off x="4902440" y="3883454"/>
            <a:ext cx="6787025" cy="792283"/>
          </a:xfrm>
        </p:spPr>
        <p:txBody>
          <a:bodyPr/>
          <a:lstStyle>
            <a:lvl1pPr marL="0" indent="0" algn="ctr">
              <a:buNone/>
              <a:defRPr sz="2400">
                <a:solidFill>
                  <a:schemeClr val="bg2">
                    <a:lumMod val="1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5023411" y="5266097"/>
            <a:ext cx="1482526" cy="365125"/>
          </a:xfrm>
        </p:spPr>
        <p:txBody>
          <a:bodyPr/>
          <a:lstStyle/>
          <a:p>
            <a:fld id="{FFA59539-6AA4-4B20-8277-ACCA791514EF}" type="datetimeFigureOut">
              <a:rPr lang="en-US" smtClean="0"/>
              <a:t>3/28/2025</a:t>
            </a:fld>
            <a:endParaRPr lang="en-US"/>
          </a:p>
        </p:txBody>
      </p:sp>
      <p:sp>
        <p:nvSpPr>
          <p:cNvPr id="5" name="Footer Placeholder 4"/>
          <p:cNvSpPr>
            <a:spLocks noGrp="1"/>
          </p:cNvSpPr>
          <p:nvPr>
            <p:ph type="ftr" sz="quarter" idx="11"/>
          </p:nvPr>
        </p:nvSpPr>
        <p:spPr>
          <a:xfrm>
            <a:off x="7071167" y="5266096"/>
            <a:ext cx="2026534" cy="365125"/>
          </a:xfrm>
        </p:spPr>
        <p:txBody>
          <a:bodyPr/>
          <a:lstStyle/>
          <a:p>
            <a:endParaRPr lang="en-US" dirty="0"/>
          </a:p>
        </p:txBody>
      </p:sp>
      <p:sp>
        <p:nvSpPr>
          <p:cNvPr id="6" name="Slide Number Placeholder 5"/>
          <p:cNvSpPr>
            <a:spLocks noGrp="1"/>
          </p:cNvSpPr>
          <p:nvPr>
            <p:ph type="sldNum" sz="quarter" idx="12"/>
          </p:nvPr>
        </p:nvSpPr>
        <p:spPr>
          <a:xfrm>
            <a:off x="9662931" y="5266095"/>
            <a:ext cx="2026534" cy="365125"/>
          </a:xfrm>
        </p:spPr>
        <p:txBody>
          <a:bodyPr/>
          <a:lstStyle/>
          <a:p>
            <a:fld id="{C52AFD5A-4082-4BE4-96FC-4C4C6076294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FA59539-6AA4-4B20-8277-ACCA791514EF}" type="datetimeFigureOut">
              <a:rPr lang="en-US" smtClean="0"/>
              <a:t>3/28/2025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FA59539-6AA4-4B20-8277-ACCA791514EF}" type="datetimeFigureOut">
              <a:rPr lang="en-US" smtClean="0"/>
              <a:t>3/28/2025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FA59539-6AA4-4B20-8277-ACCA791514EF}" type="datetimeFigureOut">
              <a:rPr lang="en-US" smtClean="0"/>
              <a:t>3/28/2025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A59539-6AA4-4B20-8277-ACCA791514EF}" type="datetimeFigureOut">
              <a:rPr lang="en-US" smtClean="0"/>
              <a:t>3/28/2025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A59539-6AA4-4B20-8277-ACCA791514EF}" type="datetimeFigureOut">
              <a:rPr lang="en-US" smtClean="0"/>
              <a:t>3/28/2025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A59539-6AA4-4B20-8277-ACCA791514EF}" type="datetimeFigureOut">
              <a:rPr lang="en-US" smtClean="0"/>
              <a:t>3/28/2025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2AFD5A-4082-4BE4-96FC-4C4C6076294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08924"/>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971081"/>
            <a:ext cx="10515600" cy="42779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A59539-6AA4-4B20-8277-ACCA791514EF}" type="datetimeFigureOut">
              <a:rPr lang="en-US" smtClean="0"/>
              <a:t>3/28/2025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2AFD5A-4082-4BE4-96FC-4C4C6076294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accent6">
              <a:lumMod val="50000"/>
            </a:schemeClr>
          </a:solidFill>
          <a:latin typeface="+mn-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bg2">
              <a:lumMod val="10000"/>
            </a:schemeClr>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bg2">
              <a:lumMod val="10000"/>
            </a:schemeClr>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bg2">
              <a:lumMod val="10000"/>
            </a:schemeClr>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86225" y="859535"/>
            <a:ext cx="8105775" cy="1735709"/>
          </a:xfrm>
        </p:spPr>
        <p:txBody>
          <a:bodyPr>
            <a:normAutofit fontScale="90000"/>
          </a:bodyPr>
          <a:lstStyle/>
          <a:p>
            <a:pPr algn="ctr">
              <a:lnSpc>
                <a:spcPct val="150000"/>
              </a:lnSpc>
            </a:pPr>
            <a:r>
              <a:rPr lang="en-US" sz="4600" dirty="0">
                <a:latin typeface="Times New Roman" panose="02020603050405020304" pitchFamily="18" charset="0"/>
                <a:cs typeface="Times New Roman" panose="02020603050405020304" pitchFamily="18" charset="0"/>
              </a:rPr>
              <a:t>AUTOMATIC WATER DISPENSER</a:t>
            </a:r>
          </a:p>
        </p:txBody>
      </p:sp>
      <p:sp>
        <p:nvSpPr>
          <p:cNvPr id="3" name="Text Placeholder 2"/>
          <p:cNvSpPr>
            <a:spLocks noGrp="1"/>
          </p:cNvSpPr>
          <p:nvPr>
            <p:ph type="body" idx="1"/>
          </p:nvPr>
        </p:nvSpPr>
        <p:spPr>
          <a:xfrm>
            <a:off x="4444365" y="2595245"/>
            <a:ext cx="7616190" cy="3540760"/>
          </a:xfrm>
        </p:spPr>
        <p:txBody>
          <a:bodyPr>
            <a:normAutofit fontScale="92500" lnSpcReduction="20000"/>
          </a:bodyPr>
          <a:lstStyle/>
          <a:p>
            <a:pPr algn="l"/>
            <a:endParaRPr lang="en-US" b="1" dirty="0"/>
          </a:p>
          <a:p>
            <a:r>
              <a:rPr lang="en-US" sz="4400" b="1" dirty="0">
                <a:latin typeface="Times New Roman" panose="02020603050405020304" pitchFamily="18" charset="0"/>
                <a:cs typeface="Times New Roman" panose="02020603050405020304" pitchFamily="18" charset="0"/>
              </a:rPr>
              <a:t>MICROPROCESSORS</a:t>
            </a:r>
          </a:p>
          <a:p>
            <a:endParaRPr lang="en-US" sz="4400" b="1" dirty="0">
              <a:latin typeface="Times New Roman" panose="02020603050405020304" pitchFamily="18" charset="0"/>
              <a:cs typeface="Times New Roman" panose="02020603050405020304" pitchFamily="18" charset="0"/>
            </a:endParaRPr>
          </a:p>
          <a:p>
            <a:r>
              <a:rPr lang="en-US" sz="4400" b="1" dirty="0">
                <a:latin typeface="Times New Roman" panose="02020603050405020304" pitchFamily="18" charset="0"/>
                <a:cs typeface="Times New Roman" panose="02020603050405020304" pitchFamily="18" charset="0"/>
              </a:rPr>
              <a:t>GROUP  21</a:t>
            </a:r>
          </a:p>
          <a:p>
            <a:pPr algn="l"/>
            <a:endParaRPr lang="en-US" sz="3000" b="1" dirty="0"/>
          </a:p>
          <a:p>
            <a:pPr algn="l"/>
            <a:endParaRPr lang="en-US" sz="1800" b="1" dirty="0"/>
          </a:p>
          <a:p>
            <a:pPr algn="l"/>
            <a:endParaRPr lang="en-US" sz="1800" b="1" dirty="0"/>
          </a:p>
          <a:p>
            <a:pPr algn="l"/>
            <a:r>
              <a:rPr lang="en-US" sz="1800" b="1" dirty="0"/>
              <a:t>     </a:t>
            </a:r>
            <a:r>
              <a:rPr lang="en-US" sz="1800" b="1" dirty="0">
                <a:sym typeface="+mn-ea"/>
              </a:rPr>
              <a:t>       </a:t>
            </a:r>
            <a:endParaRPr lang="en-US"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82554-5530-9BD3-D8AC-5029BC80C0BF}"/>
              </a:ext>
            </a:extLst>
          </p:cNvPr>
          <p:cNvSpPr>
            <a:spLocks noGrp="1"/>
          </p:cNvSpPr>
          <p:nvPr>
            <p:ph type="title"/>
          </p:nvPr>
        </p:nvSpPr>
        <p:spPr/>
        <p:txBody>
          <a:bodyPr>
            <a:normAutofit/>
          </a:bodyPr>
          <a:lstStyle/>
          <a:p>
            <a:pPr algn="ctr"/>
            <a:r>
              <a:rPr lang="en-US" sz="6000" dirty="0">
                <a:latin typeface="Times New Roman" panose="02020603050405020304" pitchFamily="18" charset="0"/>
                <a:cs typeface="Times New Roman" panose="02020603050405020304" pitchFamily="18" charset="0"/>
              </a:rPr>
              <a:t>Circuitry</a:t>
            </a:r>
          </a:p>
        </p:txBody>
      </p:sp>
      <p:pic>
        <p:nvPicPr>
          <p:cNvPr id="7" name="Content Placeholder 6" descr="A circuit board with wires and a circuit board&#10;&#10;AI-generated content may be incorrect.">
            <a:extLst>
              <a:ext uri="{FF2B5EF4-FFF2-40B4-BE49-F238E27FC236}">
                <a16:creationId xmlns:a16="http://schemas.microsoft.com/office/drawing/2014/main" id="{F051F1E3-3D38-231A-1642-06F0B29063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73352"/>
            <a:ext cx="10515600" cy="4546774"/>
          </a:xfrm>
        </p:spPr>
      </p:pic>
    </p:spTree>
    <p:extLst>
      <p:ext uri="{BB962C8B-B14F-4D97-AF65-F5344CB8AC3E}">
        <p14:creationId xmlns:p14="http://schemas.microsoft.com/office/powerpoint/2010/main" val="176424727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Simulation</a:t>
            </a:r>
          </a:p>
        </p:txBody>
      </p:sp>
      <p:sp>
        <p:nvSpPr>
          <p:cNvPr id="3" name="Content Placeholder 2"/>
          <p:cNvSpPr>
            <a:spLocks noGrp="1"/>
          </p:cNvSpPr>
          <p:nvPr>
            <p:ph idx="1"/>
          </p:nvPr>
        </p:nvSpPr>
        <p:spPr/>
        <p:txBody>
          <a:bodyPr/>
          <a:lstStyle/>
          <a:p>
            <a:pPr marL="0" indent="0">
              <a:lnSpc>
                <a:spcPct val="150000"/>
              </a:lnSpc>
              <a:buNone/>
            </a:pPr>
            <a:r>
              <a:rPr lang="en-US" altLang="de-DE" dirty="0">
                <a:latin typeface="Helvetica" pitchFamily="2" charset="0"/>
                <a:sym typeface="+mn-ea"/>
              </a:rPr>
              <a:t> </a:t>
            </a:r>
            <a:endParaRPr lang="en-US" altLang="de-DE" dirty="0">
              <a:latin typeface="Helvetica" pitchFamily="2" charset="0"/>
            </a:endParaRPr>
          </a:p>
          <a:p>
            <a:endParaRPr lang="en-US" dirty="0"/>
          </a:p>
        </p:txBody>
      </p:sp>
      <p:pic>
        <p:nvPicPr>
          <p:cNvPr id="4" name="Micro p video">
            <a:hlinkClick r:id="" action="ppaction://media"/>
            <a:extLst>
              <a:ext uri="{FF2B5EF4-FFF2-40B4-BE49-F238E27FC236}">
                <a16:creationId xmlns:a16="http://schemas.microsoft.com/office/drawing/2014/main" id="{944520CE-BA03-9A2F-5EFE-7DE0AD11E7A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9224" y="1728216"/>
            <a:ext cx="10817352" cy="437083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8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8924"/>
            <a:ext cx="10515600" cy="1567348"/>
          </a:xfrm>
        </p:spPr>
        <p:txBody>
          <a:bodyPr/>
          <a:lstStyle/>
          <a:p>
            <a:pPr algn="ctr"/>
            <a:r>
              <a:rPr lang="en-US"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838200" y="2112264"/>
            <a:ext cx="10515600" cy="4182532"/>
          </a:xfrm>
        </p:spPr>
        <p:txBody>
          <a:bodyPr>
            <a:normAutofit/>
          </a:bodyPr>
          <a:lstStyle/>
          <a:p>
            <a:pPr marL="0" indent="0" algn="just">
              <a:buNone/>
            </a:pPr>
            <a:r>
              <a:rPr lang="en-US" sz="3200" dirty="0">
                <a:latin typeface="Times New Roman" panose="02020603050405020304" pitchFamily="18" charset="0"/>
                <a:cs typeface="Times New Roman" panose="02020603050405020304" pitchFamily="18" charset="0"/>
              </a:rPr>
              <a:t>To summarize, our Arduino-based automatic water dispenser successfully detects hand movements using an ultrasonic sensor and activates a motor to dispense water. We designed, simulated, and troubleshooted the system in Tinkercad before real-world testing.</a:t>
            </a:r>
          </a:p>
        </p:txBody>
      </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024D6-CB04-46A1-A7B7-DFC5C9298F58}"/>
              </a:ext>
            </a:extLst>
          </p:cNvPr>
          <p:cNvSpPr>
            <a:spLocks noGrp="1"/>
          </p:cNvSpPr>
          <p:nvPr>
            <p:ph type="title"/>
          </p:nvPr>
        </p:nvSpPr>
        <p:spPr>
          <a:xfrm>
            <a:off x="838200" y="608925"/>
            <a:ext cx="10515600" cy="1101004"/>
          </a:xfrm>
        </p:spPr>
        <p:txBody>
          <a:bodyPr/>
          <a:lstStyle/>
          <a:p>
            <a:pPr algn="ctr"/>
            <a:r>
              <a:rPr lang="en-US" dirty="0">
                <a:latin typeface="Times New Roman" panose="02020603050405020304" pitchFamily="18" charset="0"/>
                <a:cs typeface="Times New Roman" panose="02020603050405020304" pitchFamily="18" charset="0"/>
              </a:rPr>
              <a:t>Challenges Associated with the Project</a:t>
            </a:r>
          </a:p>
        </p:txBody>
      </p:sp>
      <p:sp>
        <p:nvSpPr>
          <p:cNvPr id="3" name="Content Placeholder 2">
            <a:extLst>
              <a:ext uri="{FF2B5EF4-FFF2-40B4-BE49-F238E27FC236}">
                <a16:creationId xmlns:a16="http://schemas.microsoft.com/office/drawing/2014/main" id="{347E1120-D07F-B1E7-7F7F-54969FC14173}"/>
              </a:ext>
            </a:extLst>
          </p:cNvPr>
          <p:cNvSpPr>
            <a:spLocks noGrp="1"/>
          </p:cNvSpPr>
          <p:nvPr>
            <p:ph idx="1"/>
          </p:nvPr>
        </p:nvSpPr>
        <p:spPr>
          <a:xfrm>
            <a:off x="838200" y="1709929"/>
            <a:ext cx="10515600" cy="4539147"/>
          </a:xfrm>
        </p:spPr>
        <p:txBody>
          <a:bodyPr>
            <a:normAutofit fontScale="92500" lnSpcReduction="20000"/>
          </a:bodyPr>
          <a:lstStyle/>
          <a:p>
            <a:pPr marL="0" indent="0" algn="just">
              <a:buNone/>
            </a:pPr>
            <a:r>
              <a:rPr lang="en-US" dirty="0">
                <a:latin typeface="Times New Roman" panose="02020603050405020304" pitchFamily="18" charset="0"/>
                <a:cs typeface="Times New Roman" panose="02020603050405020304" pitchFamily="18" charset="0"/>
              </a:rPr>
              <a:t>During the development of our automatic water dispenser, we encountered several technical challenges:</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Powering the Gearmotor</a:t>
            </a:r>
            <a:r>
              <a:rPr lang="en-US" dirty="0">
                <a:latin typeface="Times New Roman" panose="02020603050405020304" pitchFamily="18" charset="0"/>
                <a:cs typeface="Times New Roman" panose="02020603050405020304" pitchFamily="18" charset="0"/>
              </a:rPr>
              <a:t>: The Arduino Uno, serving as the microcontroller, was unable to directly power the gearmotor due to insufficient power output. To address this, we integrated an external power source—a 9V battery—which ensured smooth operation of the motor and maintained system reliability.</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Relay Current Draw: </a:t>
            </a:r>
            <a:r>
              <a:rPr lang="en-US" dirty="0">
                <a:latin typeface="Times New Roman" panose="02020603050405020304" pitchFamily="18" charset="0"/>
                <a:cs typeface="Times New Roman" panose="02020603050405020304" pitchFamily="18" charset="0"/>
              </a:rPr>
              <a:t>The relay was drawing excessive current from the Arduino Uno, surpassing its 20mA current limit. This not only reduced the microcontroller's performance but also risked shortening its lifespan. Initially, we introduced a resistor into the circuit. While resistances of 75Ω and above allowed the gearmotor to function, the underlying issue persisted. To stabilize the current and protect the system, we supplemented the circuit with a capacitor, which successfully resolved the problem.</a:t>
            </a:r>
          </a:p>
        </p:txBody>
      </p:sp>
    </p:spTree>
    <p:extLst>
      <p:ext uri="{BB962C8B-B14F-4D97-AF65-F5344CB8AC3E}">
        <p14:creationId xmlns:p14="http://schemas.microsoft.com/office/powerpoint/2010/main" val="11180547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1E082-92BE-FC8C-31E5-786CB7A8174B}"/>
              </a:ext>
            </a:extLst>
          </p:cNvPr>
          <p:cNvSpPr>
            <a:spLocks noGrp="1"/>
          </p:cNvSpPr>
          <p:nvPr>
            <p:ph type="title"/>
          </p:nvPr>
        </p:nvSpPr>
        <p:spPr>
          <a:xfrm>
            <a:off x="838200" y="608925"/>
            <a:ext cx="10515600" cy="1000420"/>
          </a:xfrm>
        </p:spPr>
        <p:txBody>
          <a:bodyPr/>
          <a:lstStyle/>
          <a:p>
            <a:pPr algn="ctr"/>
            <a:r>
              <a:rPr lang="en-US" dirty="0">
                <a:latin typeface="Times New Roman" panose="02020603050405020304" pitchFamily="18" charset="0"/>
                <a:cs typeface="Times New Roman" panose="02020603050405020304" pitchFamily="18" charset="0"/>
              </a:rPr>
              <a:t>Future Enhancement</a:t>
            </a:r>
          </a:p>
        </p:txBody>
      </p:sp>
      <p:sp>
        <p:nvSpPr>
          <p:cNvPr id="3" name="Content Placeholder 2">
            <a:extLst>
              <a:ext uri="{FF2B5EF4-FFF2-40B4-BE49-F238E27FC236}">
                <a16:creationId xmlns:a16="http://schemas.microsoft.com/office/drawing/2014/main" id="{CA5C98FA-9928-9237-2771-F55993171CE0}"/>
              </a:ext>
            </a:extLst>
          </p:cNvPr>
          <p:cNvSpPr>
            <a:spLocks noGrp="1"/>
          </p:cNvSpPr>
          <p:nvPr>
            <p:ph idx="1"/>
          </p:nvPr>
        </p:nvSpPr>
        <p:spPr>
          <a:xfrm>
            <a:off x="838200" y="1609345"/>
            <a:ext cx="10515600" cy="4639731"/>
          </a:xfrm>
        </p:spPr>
        <p:txBody>
          <a:bodyPr>
            <a:normAutofit/>
          </a:bodyPr>
          <a:lstStyle/>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LCD display: </a:t>
            </a:r>
            <a:r>
              <a:rPr lang="en-US" dirty="0">
                <a:latin typeface="Times New Roman" panose="02020603050405020304" pitchFamily="18" charset="0"/>
                <a:cs typeface="Times New Roman" panose="02020603050405020304" pitchFamily="18" charset="0"/>
              </a:rPr>
              <a:t>Integrating an LCD display can provide users with valuable information, such as; Water temperature, water quality, maintenance alerts and usage statistics</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Wi-Fi connectivity for monitoring: </a:t>
            </a:r>
            <a:r>
              <a:rPr lang="en-US" dirty="0">
                <a:latin typeface="Times New Roman" panose="02020603050405020304" pitchFamily="18" charset="0"/>
                <a:cs typeface="Times New Roman" panose="02020603050405020304" pitchFamily="18" charset="0"/>
              </a:rPr>
              <a:t>Adding Wi-Fi connectivity can enable remote monitoring and control of the dispenser. This feature can be useful for; Tracking water usage and detecting leaks, receiving maintenance alerts and notifications and adjusting settings and schedules remotely</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More efficient motor system: </a:t>
            </a:r>
            <a:r>
              <a:rPr lang="en-US" dirty="0">
                <a:latin typeface="Times New Roman" panose="02020603050405020304" pitchFamily="18" charset="0"/>
                <a:cs typeface="Times New Roman" panose="02020603050405020304" pitchFamily="18" charset="0"/>
              </a:rPr>
              <a:t>Upgrading the motor system can lead to; reduced energy consumption, increased reliability and lifespan, quieter operation and improved performance and responsiveness</a:t>
            </a:r>
          </a:p>
        </p:txBody>
      </p:sp>
    </p:spTree>
    <p:extLst>
      <p:ext uri="{BB962C8B-B14F-4D97-AF65-F5344CB8AC3E}">
        <p14:creationId xmlns:p14="http://schemas.microsoft.com/office/powerpoint/2010/main" val="38243519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509AE-27DA-0409-06E8-C9FC31F7F885}"/>
              </a:ext>
            </a:extLst>
          </p:cNvPr>
          <p:cNvSpPr>
            <a:spLocks noGrp="1"/>
          </p:cNvSpPr>
          <p:nvPr>
            <p:ph type="title"/>
          </p:nvPr>
        </p:nvSpPr>
        <p:spPr>
          <a:xfrm>
            <a:off x="838200" y="608925"/>
            <a:ext cx="10515600" cy="1055284"/>
          </a:xfrm>
        </p:spPr>
        <p:txBody>
          <a:bodyPr/>
          <a:lstStyle/>
          <a:p>
            <a:pPr algn="ctr"/>
            <a:r>
              <a:rPr lang="en-US" dirty="0">
                <a:latin typeface="Times New Roman" panose="02020603050405020304" pitchFamily="18" charset="0"/>
                <a:cs typeface="Times New Roman" panose="02020603050405020304" pitchFamily="18" charset="0"/>
              </a:rPr>
              <a:t>Real-World Applications</a:t>
            </a:r>
          </a:p>
        </p:txBody>
      </p:sp>
      <p:sp>
        <p:nvSpPr>
          <p:cNvPr id="3" name="Content Placeholder 2">
            <a:extLst>
              <a:ext uri="{FF2B5EF4-FFF2-40B4-BE49-F238E27FC236}">
                <a16:creationId xmlns:a16="http://schemas.microsoft.com/office/drawing/2014/main" id="{57B5EC9F-D5B7-C22C-7792-A5CAE0F75AE0}"/>
              </a:ext>
            </a:extLst>
          </p:cNvPr>
          <p:cNvSpPr>
            <a:spLocks noGrp="1"/>
          </p:cNvSpPr>
          <p:nvPr>
            <p:ph idx="1"/>
          </p:nvPr>
        </p:nvSpPr>
        <p:spPr>
          <a:xfrm>
            <a:off x="838200" y="1591057"/>
            <a:ext cx="10515600" cy="4658020"/>
          </a:xfrm>
        </p:spPr>
        <p:txBody>
          <a:bodyPr>
            <a:normAutofit/>
          </a:bodyPr>
          <a:lstStyle/>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Public Restrooms &amp; Kitchens: </a:t>
            </a:r>
            <a:r>
              <a:rPr lang="en-US" dirty="0">
                <a:latin typeface="Times New Roman" panose="02020603050405020304" pitchFamily="18" charset="0"/>
                <a:cs typeface="Times New Roman" panose="02020603050405020304" pitchFamily="18" charset="0"/>
              </a:rPr>
              <a:t>The touchless operation enhances hygiene by reducing the need for physical contact, effectively minimizing the spread of germs and bacteria. This makes it an ideal choice for maintaining cleanliness in high-traffic areas.</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Gardening &amp; Irrigation: </a:t>
            </a:r>
            <a:r>
              <a:rPr lang="en-US" dirty="0">
                <a:latin typeface="Times New Roman" panose="02020603050405020304" pitchFamily="18" charset="0"/>
                <a:cs typeface="Times New Roman" panose="02020603050405020304" pitchFamily="18" charset="0"/>
              </a:rPr>
              <a:t>The dispenser's proximity-based activation can be adapted to automate plant watering systems, ensuring precise water delivery to plants when needed. This approach conserves water while promoting healthy plant growth.</a:t>
            </a:r>
          </a:p>
          <a:p>
            <a:pPr algn="just">
              <a:buFont typeface="Wingdings" panose="05000000000000000000" pitchFamily="2" charset="2"/>
              <a:buChar char="v"/>
            </a:pPr>
            <a:r>
              <a:rPr lang="en-US" b="1" dirty="0">
                <a:latin typeface="Times New Roman" panose="02020603050405020304" pitchFamily="18" charset="0"/>
                <a:cs typeface="Times New Roman" panose="02020603050405020304" pitchFamily="18" charset="0"/>
              </a:rPr>
              <a:t>Hospitals &amp; Laboratories: </a:t>
            </a:r>
            <a:r>
              <a:rPr lang="en-US" dirty="0">
                <a:latin typeface="Times New Roman" panose="02020603050405020304" pitchFamily="18" charset="0"/>
                <a:cs typeface="Times New Roman" panose="02020603050405020304" pitchFamily="18" charset="0"/>
              </a:rPr>
              <a:t>In environments where sterility is crucial, such as hospitals and labs, the dispenser minimizes the risk of contamination by enabling touch-free access to water.</a:t>
            </a:r>
          </a:p>
        </p:txBody>
      </p:sp>
    </p:spTree>
    <p:extLst>
      <p:ext uri="{BB962C8B-B14F-4D97-AF65-F5344CB8AC3E}">
        <p14:creationId xmlns:p14="http://schemas.microsoft.com/office/powerpoint/2010/main" val="2138909403"/>
      </p:ext>
    </p:extLst>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THANK YOU</a:t>
            </a:r>
          </a:p>
        </p:txBody>
      </p:sp>
      <p:sp>
        <p:nvSpPr>
          <p:cNvPr id="3" name="Subtitle 2"/>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Group Members</a:t>
            </a:r>
          </a:p>
        </p:txBody>
      </p:sp>
      <p:sp>
        <p:nvSpPr>
          <p:cNvPr id="3" name="Content Placeholder 2"/>
          <p:cNvSpPr>
            <a:spLocks noGrp="1"/>
          </p:cNvSpPr>
          <p:nvPr>
            <p:ph idx="1"/>
          </p:nvPr>
        </p:nvSpPr>
        <p:spPr/>
        <p:txBody>
          <a:bodyPr>
            <a:normAutofit fontScale="52500" lnSpcReduction="20000"/>
          </a:bodyPr>
          <a:lstStyle/>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Marfo Derrick Boateng</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Mensah Clinton Joseph</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Mensah Jackson Danquah</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Mensah </a:t>
            </a:r>
            <a:r>
              <a:rPr lang="en-US" altLang="de-DE" dirty="0" err="1">
                <a:latin typeface="Times New Roman" panose="02020603050405020304" pitchFamily="18" charset="0"/>
                <a:cs typeface="Times New Roman" panose="02020603050405020304" pitchFamily="18" charset="0"/>
              </a:rPr>
              <a:t>Abobi</a:t>
            </a:r>
            <a:r>
              <a:rPr lang="en-US" altLang="de-DE" dirty="0">
                <a:latin typeface="Times New Roman" panose="02020603050405020304" pitchFamily="18" charset="0"/>
                <a:cs typeface="Times New Roman" panose="02020603050405020304" pitchFamily="18" charset="0"/>
              </a:rPr>
              <a:t> Macrina Elikem Abla</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Monney Daniel</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Monney Josiah </a:t>
            </a:r>
            <a:r>
              <a:rPr lang="en-US" altLang="de-DE" dirty="0" err="1">
                <a:latin typeface="Times New Roman" panose="02020603050405020304" pitchFamily="18" charset="0"/>
                <a:cs typeface="Times New Roman" panose="02020603050405020304" pitchFamily="18" charset="0"/>
              </a:rPr>
              <a:t>Andah</a:t>
            </a:r>
            <a:endParaRPr lang="en-US" altLang="de-DE" dirty="0">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v"/>
            </a:pPr>
            <a:r>
              <a:rPr lang="en-US" altLang="de-DE" dirty="0" err="1">
                <a:latin typeface="Times New Roman" panose="02020603050405020304" pitchFamily="18" charset="0"/>
                <a:cs typeface="Times New Roman" panose="02020603050405020304" pitchFamily="18" charset="0"/>
              </a:rPr>
              <a:t>Nabenjon</a:t>
            </a:r>
            <a:r>
              <a:rPr lang="en-US" altLang="de-DE" dirty="0">
                <a:latin typeface="Times New Roman" panose="02020603050405020304" pitchFamily="18" charset="0"/>
                <a:cs typeface="Times New Roman" panose="02020603050405020304" pitchFamily="18" charset="0"/>
              </a:rPr>
              <a:t> Kwame Gideon</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Nkrumah Christian Asante</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Ntiamoah-Sarpong Akua Boatemaa</a:t>
            </a:r>
          </a:p>
          <a:p>
            <a:pPr algn="just">
              <a:lnSpc>
                <a:spcPct val="150000"/>
              </a:lnSpc>
              <a:buFont typeface="Wingdings" panose="05000000000000000000" pitchFamily="2" charset="2"/>
              <a:buChar char="v"/>
            </a:pPr>
            <a:r>
              <a:rPr lang="en-US" altLang="de-DE" dirty="0" err="1">
                <a:latin typeface="Times New Roman" panose="02020603050405020304" pitchFamily="18" charset="0"/>
                <a:cs typeface="Times New Roman" panose="02020603050405020304" pitchFamily="18" charset="0"/>
              </a:rPr>
              <a:t>Ntsin</a:t>
            </a:r>
            <a:r>
              <a:rPr lang="en-US" altLang="de-DE" dirty="0">
                <a:latin typeface="Times New Roman" panose="02020603050405020304" pitchFamily="18" charset="0"/>
                <a:cs typeface="Times New Roman" panose="02020603050405020304" pitchFamily="18" charset="0"/>
              </a:rPr>
              <a:t>-Essel Kingsford</a:t>
            </a:r>
          </a:p>
          <a:p>
            <a:pPr algn="just">
              <a:lnSpc>
                <a:spcPct val="150000"/>
              </a:lnSpc>
              <a:buFont typeface="Wingdings" panose="05000000000000000000" pitchFamily="2" charset="2"/>
              <a:buChar char="v"/>
            </a:pPr>
            <a:endParaRPr lang="en-US" altLang="de-DE" dirty="0">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1542A535-F3C8-C800-3444-FC4EA5AC2051}"/>
              </a:ext>
            </a:extLst>
          </p:cNvPr>
          <p:cNvSpPr>
            <a:spLocks noGrp="1"/>
          </p:cNvSpPr>
          <p:nvPr>
            <p:ph sz="half" idx="4294967295"/>
          </p:nvPr>
        </p:nvSpPr>
        <p:spPr>
          <a:xfrm>
            <a:off x="7010400" y="1935163"/>
            <a:ext cx="5181600" cy="4351337"/>
          </a:xfrm>
        </p:spPr>
        <p:txBody>
          <a:bodyPr>
            <a:normAutofit fontScale="67500" lnSpcReduction="20000"/>
          </a:bodyPr>
          <a:lstStyle/>
          <a:p>
            <a:pPr marL="0" indent="0">
              <a:lnSpc>
                <a:spcPct val="120000"/>
              </a:lnSpc>
              <a:buNone/>
            </a:pPr>
            <a:r>
              <a:rPr lang="en-US" dirty="0">
                <a:latin typeface="Times New Roman" panose="02020603050405020304" pitchFamily="18" charset="0"/>
                <a:cs typeface="Times New Roman" panose="02020603050405020304" pitchFamily="18" charset="0"/>
              </a:rPr>
              <a:t>1856022</a:t>
            </a:r>
          </a:p>
          <a:p>
            <a:pPr marL="0" indent="0">
              <a:lnSpc>
                <a:spcPct val="120000"/>
              </a:lnSpc>
              <a:buNone/>
            </a:pPr>
            <a:r>
              <a:rPr lang="en-US" dirty="0">
                <a:latin typeface="Times New Roman" panose="02020603050405020304" pitchFamily="18" charset="0"/>
                <a:cs typeface="Times New Roman" panose="02020603050405020304" pitchFamily="18" charset="0"/>
              </a:rPr>
              <a:t>1856122</a:t>
            </a:r>
          </a:p>
          <a:p>
            <a:pPr marL="0" indent="0">
              <a:lnSpc>
                <a:spcPct val="120000"/>
              </a:lnSpc>
              <a:buNone/>
            </a:pPr>
            <a:r>
              <a:rPr lang="en-US" dirty="0">
                <a:latin typeface="Times New Roman" panose="02020603050405020304" pitchFamily="18" charset="0"/>
                <a:cs typeface="Times New Roman" panose="02020603050405020304" pitchFamily="18" charset="0"/>
              </a:rPr>
              <a:t>1856222</a:t>
            </a:r>
          </a:p>
          <a:p>
            <a:pPr marL="0" indent="0">
              <a:lnSpc>
                <a:spcPct val="120000"/>
              </a:lnSpc>
              <a:buNone/>
            </a:pPr>
            <a:r>
              <a:rPr lang="en-US" dirty="0">
                <a:latin typeface="Times New Roman" panose="02020603050405020304" pitchFamily="18" charset="0"/>
                <a:cs typeface="Times New Roman" panose="02020603050405020304" pitchFamily="18" charset="0"/>
              </a:rPr>
              <a:t>1856322</a:t>
            </a:r>
          </a:p>
          <a:p>
            <a:pPr marL="0" indent="0">
              <a:lnSpc>
                <a:spcPct val="120000"/>
              </a:lnSpc>
              <a:buNone/>
            </a:pPr>
            <a:r>
              <a:rPr lang="en-US" dirty="0">
                <a:latin typeface="Times New Roman" panose="02020603050405020304" pitchFamily="18" charset="0"/>
                <a:cs typeface="Times New Roman" panose="02020603050405020304" pitchFamily="18" charset="0"/>
              </a:rPr>
              <a:t>1856422</a:t>
            </a:r>
          </a:p>
          <a:p>
            <a:pPr marL="0" indent="0">
              <a:lnSpc>
                <a:spcPct val="120000"/>
              </a:lnSpc>
              <a:buNone/>
            </a:pPr>
            <a:r>
              <a:rPr lang="en-US" dirty="0">
                <a:latin typeface="Times New Roman" panose="02020603050405020304" pitchFamily="18" charset="0"/>
                <a:cs typeface="Times New Roman" panose="02020603050405020304" pitchFamily="18" charset="0"/>
              </a:rPr>
              <a:t>1856522</a:t>
            </a:r>
          </a:p>
          <a:p>
            <a:pPr marL="0" indent="0">
              <a:lnSpc>
                <a:spcPct val="120000"/>
              </a:lnSpc>
              <a:buNone/>
            </a:pPr>
            <a:r>
              <a:rPr lang="en-US" dirty="0">
                <a:latin typeface="Times New Roman" panose="02020603050405020304" pitchFamily="18" charset="0"/>
                <a:cs typeface="Times New Roman" panose="02020603050405020304" pitchFamily="18" charset="0"/>
              </a:rPr>
              <a:t>1856622</a:t>
            </a:r>
          </a:p>
          <a:p>
            <a:pPr marL="0" indent="0">
              <a:lnSpc>
                <a:spcPct val="120000"/>
              </a:lnSpc>
              <a:buNone/>
            </a:pPr>
            <a:r>
              <a:rPr lang="en-US" dirty="0">
                <a:latin typeface="Times New Roman" panose="02020603050405020304" pitchFamily="18" charset="0"/>
                <a:cs typeface="Times New Roman" panose="02020603050405020304" pitchFamily="18" charset="0"/>
              </a:rPr>
              <a:t>1856722</a:t>
            </a:r>
          </a:p>
          <a:p>
            <a:pPr marL="0" indent="0">
              <a:lnSpc>
                <a:spcPct val="120000"/>
              </a:lnSpc>
              <a:buNone/>
            </a:pPr>
            <a:r>
              <a:rPr lang="en-US" dirty="0">
                <a:latin typeface="Times New Roman" panose="02020603050405020304" pitchFamily="18" charset="0"/>
                <a:cs typeface="Times New Roman" panose="02020603050405020304" pitchFamily="18" charset="0"/>
              </a:rPr>
              <a:t>1856822</a:t>
            </a:r>
          </a:p>
          <a:p>
            <a:pPr marL="0" indent="0">
              <a:lnSpc>
                <a:spcPct val="120000"/>
              </a:lnSpc>
              <a:buNone/>
            </a:pPr>
            <a:r>
              <a:rPr lang="en-US" dirty="0">
                <a:latin typeface="Times New Roman" panose="02020603050405020304" pitchFamily="18" charset="0"/>
                <a:cs typeface="Times New Roman" panose="02020603050405020304" pitchFamily="18" charset="0"/>
              </a:rPr>
              <a:t>1856922</a:t>
            </a:r>
          </a:p>
          <a:p>
            <a:pPr marL="0" indent="0">
              <a:lnSpc>
                <a:spcPct val="120000"/>
              </a:lnSpc>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Presentation Outline</a:t>
            </a:r>
          </a:p>
        </p:txBody>
      </p:sp>
      <p:sp>
        <p:nvSpPr>
          <p:cNvPr id="3" name="Content Placeholder 2"/>
          <p:cNvSpPr>
            <a:spLocks noGrp="1"/>
          </p:cNvSpPr>
          <p:nvPr>
            <p:ph idx="1"/>
          </p:nvPr>
        </p:nvSpPr>
        <p:spPr>
          <a:xfrm>
            <a:off x="838200" y="1801369"/>
            <a:ext cx="10515600" cy="4447708"/>
          </a:xfrm>
        </p:spPr>
        <p:txBody>
          <a:bodyPr>
            <a:normAutofit fontScale="92500" lnSpcReduction="20000"/>
          </a:bodyPr>
          <a:lstStyle/>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1. Problem Statement</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2. Components</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3. Schematic Diagram</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4. Circuitry</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5. Methodology </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6. Working Principle</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7. Simulation</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8. Conclusion</a:t>
            </a:r>
          </a:p>
          <a:p>
            <a:pPr marL="457200" lvl="1" indent="0" algn="just">
              <a:buNone/>
            </a:pPr>
            <a:r>
              <a:rPr lang="en-US" dirty="0">
                <a:latin typeface="Times New Roman" panose="02020603050405020304" pitchFamily="18" charset="0"/>
                <a:cs typeface="Times New Roman" panose="02020603050405020304" pitchFamily="18" charset="0"/>
              </a:rPr>
              <a:t>-Challenges faced</a:t>
            </a:r>
          </a:p>
          <a:p>
            <a:pPr marL="457200" lvl="1" indent="0" algn="just">
              <a:buNone/>
            </a:pPr>
            <a:r>
              <a:rPr lang="en-US" dirty="0">
                <a:latin typeface="Times New Roman" panose="02020603050405020304" pitchFamily="18" charset="0"/>
                <a:cs typeface="Times New Roman" panose="02020603050405020304" pitchFamily="18" charset="0"/>
              </a:rPr>
              <a:t>-Future Enhancements</a:t>
            </a:r>
          </a:p>
          <a:p>
            <a:pPr marL="457200" lvl="1" indent="0" algn="just">
              <a:buNone/>
            </a:pPr>
            <a:r>
              <a:rPr lang="en-US" dirty="0">
                <a:latin typeface="Times New Roman" panose="02020603050405020304" pitchFamily="18" charset="0"/>
                <a:cs typeface="Times New Roman" panose="02020603050405020304" pitchFamily="18" charset="0"/>
              </a:rPr>
              <a:t>-Real-World Applications</a:t>
            </a:r>
          </a:p>
          <a:p>
            <a:pPr marL="0" indent="0" algn="just">
              <a:buNone/>
            </a:pPr>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8925"/>
            <a:ext cx="10515600" cy="1110148"/>
          </a:xfrm>
        </p:spPr>
        <p:txBody>
          <a:bodyPr/>
          <a:lstStyle/>
          <a:p>
            <a:pPr algn="ctr"/>
            <a:r>
              <a:rPr lang="en-US" dirty="0">
                <a:latin typeface="Times New Roman" panose="02020603050405020304" pitchFamily="18" charset="0"/>
                <a:cs typeface="Times New Roman" panose="02020603050405020304" pitchFamily="18" charset="0"/>
              </a:rPr>
              <a:t>Problem Statement</a:t>
            </a:r>
          </a:p>
        </p:txBody>
      </p:sp>
      <p:sp>
        <p:nvSpPr>
          <p:cNvPr id="3" name="Content Placeholder 2"/>
          <p:cNvSpPr>
            <a:spLocks noGrp="1"/>
          </p:cNvSpPr>
          <p:nvPr>
            <p:ph idx="1"/>
          </p:nvPr>
        </p:nvSpPr>
        <p:spPr>
          <a:xfrm>
            <a:off x="838200" y="1719073"/>
            <a:ext cx="10515600" cy="4530003"/>
          </a:xfrm>
        </p:spPr>
        <p:txBody>
          <a:bodyPr>
            <a:normAutofit lnSpcReduction="10000"/>
          </a:bodyPr>
          <a:lstStyle/>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Manual water dispensers often require physical contact, increasing the risk of contamination and spreading germs.</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Improper handling of water dispensers frequently leads to unnecessary wastage of water, compromising sustainability.</a:t>
            </a:r>
          </a:p>
          <a:p>
            <a:pPr algn="just">
              <a:lnSpc>
                <a:spcPct val="150000"/>
              </a:lnSpc>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rPr>
              <a:t>To address these challenges, the objective is to design an automatic water dispenser equipped with sensors, ensuring both hygiene and efficient water usage.</a:t>
            </a: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Components</a:t>
            </a:r>
          </a:p>
        </p:txBody>
      </p:sp>
      <p:sp>
        <p:nvSpPr>
          <p:cNvPr id="3" name="Content Placeholder 2"/>
          <p:cNvSpPr>
            <a:spLocks noGrp="1"/>
          </p:cNvSpPr>
          <p:nvPr>
            <p:ph idx="1"/>
          </p:nvPr>
        </p:nvSpPr>
        <p:spPr/>
        <p:txBody>
          <a:bodyPr>
            <a:normAutofit/>
          </a:bodyPr>
          <a:lstStyle/>
          <a:p>
            <a:pPr algn="just">
              <a:buFont typeface="Wingdings" panose="05000000000000000000" pitchFamily="2" charset="2"/>
              <a:buChar char="v"/>
            </a:pPr>
            <a:r>
              <a:rPr lang="en-US" altLang="de-DE" dirty="0">
                <a:latin typeface="Times New Roman" panose="02020603050405020304" pitchFamily="18" charset="0"/>
                <a:cs typeface="Times New Roman" panose="02020603050405020304" pitchFamily="18" charset="0"/>
                <a:sym typeface="+mn-ea"/>
              </a:rPr>
              <a:t> </a:t>
            </a:r>
            <a:r>
              <a:rPr lang="en-US" dirty="0">
                <a:latin typeface="Times New Roman" panose="02020603050405020304" pitchFamily="18" charset="0"/>
                <a:cs typeface="Times New Roman" panose="02020603050405020304" pitchFamily="18" charset="0"/>
              </a:rPr>
              <a:t>Hardware Components:</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-Ultrasonic sensor</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-Breadboard</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-Arduino Uno</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-Capacitor</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-Battery</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-Hobby  gearmotor</a:t>
            </a:r>
          </a:p>
          <a:p>
            <a:pPr algn="just">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-Relay</a:t>
            </a:r>
          </a:p>
          <a:p>
            <a:pPr algn="just">
              <a:lnSpc>
                <a:spcPct val="150000"/>
              </a:lnSpc>
              <a:buFont typeface="Wingdings" panose="05000000000000000000" pitchFamily="2" charset="2"/>
              <a:buChar char="v"/>
            </a:pPr>
            <a:endParaRPr lang="en-US" altLang="de-DE"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8925"/>
            <a:ext cx="10515600" cy="1210732"/>
          </a:xfrm>
        </p:spPr>
        <p:txBody>
          <a:bodyPr/>
          <a:lstStyle/>
          <a:p>
            <a:pPr algn="ctr"/>
            <a:r>
              <a:rPr lang="en-US" dirty="0">
                <a:latin typeface="Times New Roman" panose="02020603050405020304" pitchFamily="18" charset="0"/>
                <a:cs typeface="Times New Roman" panose="02020603050405020304" pitchFamily="18" charset="0"/>
              </a:rPr>
              <a:t>Methodology</a:t>
            </a:r>
          </a:p>
        </p:txBody>
      </p:sp>
      <p:sp>
        <p:nvSpPr>
          <p:cNvPr id="3" name="Content Placeholder 2"/>
          <p:cNvSpPr>
            <a:spLocks noGrp="1"/>
          </p:cNvSpPr>
          <p:nvPr>
            <p:ph idx="1"/>
          </p:nvPr>
        </p:nvSpPr>
        <p:spPr>
          <a:xfrm>
            <a:off x="838200" y="1645921"/>
            <a:ext cx="10515600" cy="4603156"/>
          </a:xfrm>
        </p:spPr>
        <p:txBody>
          <a:bodyPr>
            <a:normAutofit fontScale="92500"/>
          </a:bodyPr>
          <a:lstStyle/>
          <a:p>
            <a:pPr marL="0" indent="0" algn="just">
              <a:lnSpc>
                <a:spcPct val="150000"/>
              </a:lnSpc>
              <a:buNone/>
            </a:pPr>
            <a:r>
              <a:rPr lang="en-US" altLang="de-DE" dirty="0">
                <a:latin typeface="Times New Roman" panose="02020603050405020304" pitchFamily="18" charset="0"/>
                <a:cs typeface="Times New Roman" panose="02020603050405020304" pitchFamily="18" charset="0"/>
              </a:rPr>
              <a:t>The project was carried out by first identifying the need for an automated water dispenser and selecting the required components. The circuit was designed and simulated using </a:t>
            </a:r>
            <a:r>
              <a:rPr lang="en-US" altLang="de-DE" dirty="0" err="1">
                <a:latin typeface="Times New Roman" panose="02020603050405020304" pitchFamily="18" charset="0"/>
                <a:cs typeface="Times New Roman" panose="02020603050405020304" pitchFamily="18" charset="0"/>
              </a:rPr>
              <a:t>Tinkercad</a:t>
            </a:r>
            <a:r>
              <a:rPr lang="en-US" altLang="de-DE" dirty="0">
                <a:latin typeface="Times New Roman" panose="02020603050405020304" pitchFamily="18" charset="0"/>
                <a:cs typeface="Times New Roman" panose="02020603050405020304" pitchFamily="18" charset="0"/>
              </a:rPr>
              <a:t>, with an ultrasonic sensor used to detect hand presence and control the motor. The Arduino code was developed to manage the system’s operation, followed by testing and calibration to ensure accuracy and efficiency. To </a:t>
            </a:r>
            <a:r>
              <a:rPr lang="en-US" altLang="de-DE">
                <a:latin typeface="Times New Roman" panose="02020603050405020304" pitchFamily="18" charset="0"/>
                <a:cs typeface="Times New Roman" panose="02020603050405020304" pitchFamily="18" charset="0"/>
              </a:rPr>
              <a:t>control switching </a:t>
            </a:r>
            <a:r>
              <a:rPr lang="en-US" altLang="de-DE" dirty="0">
                <a:latin typeface="Times New Roman" panose="02020603050405020304" pitchFamily="18" charset="0"/>
                <a:cs typeface="Times New Roman" panose="02020603050405020304" pitchFamily="18" charset="0"/>
              </a:rPr>
              <a:t>on and off the piezo and the gearmotor, a relay was introduced into the system.</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E6CC7-B158-A4E2-89F5-9B35F0249C8E}"/>
              </a:ext>
            </a:extLst>
          </p:cNvPr>
          <p:cNvSpPr>
            <a:spLocks noGrp="1"/>
          </p:cNvSpPr>
          <p:nvPr>
            <p:ph type="title"/>
          </p:nvPr>
        </p:nvSpPr>
        <p:spPr/>
        <p:txBody>
          <a:bodyPr/>
          <a:lstStyle/>
          <a:p>
            <a:pPr algn="ctr"/>
            <a:r>
              <a:rPr lang="en-US" dirty="0"/>
              <a:t>Working Principle</a:t>
            </a:r>
          </a:p>
        </p:txBody>
      </p:sp>
      <p:sp>
        <p:nvSpPr>
          <p:cNvPr id="3" name="Content Placeholder 2">
            <a:extLst>
              <a:ext uri="{FF2B5EF4-FFF2-40B4-BE49-F238E27FC236}">
                <a16:creationId xmlns:a16="http://schemas.microsoft.com/office/drawing/2014/main" id="{A9B85C57-2737-5031-83EB-26BBB4CBE25D}"/>
              </a:ext>
            </a:extLst>
          </p:cNvPr>
          <p:cNvSpPr>
            <a:spLocks noGrp="1"/>
          </p:cNvSpPr>
          <p:nvPr>
            <p:ph idx="1"/>
          </p:nvPr>
        </p:nvSpPr>
        <p:spPr>
          <a:xfrm>
            <a:off x="838200" y="1645920"/>
            <a:ext cx="10515600" cy="4603155"/>
          </a:xfrm>
        </p:spPr>
        <p:txBody>
          <a:bodyPr>
            <a:normAutofit fontScale="77500" lnSpcReduction="20000"/>
          </a:bodyPr>
          <a:lstStyle/>
          <a:p>
            <a:r>
              <a:rPr lang="en-US" dirty="0"/>
              <a:t>Hand Gesture Detection- The ultrasonic sensor detects hand gestures, such as placing a hand under the spout or making a specific motion. The sensor emits high-frequency ultrasonic waves and measures the time it takes for the waves to bounce back.- When a hand is detected, the sensor sends a signal to the Arduino microcontroller. </a:t>
            </a:r>
          </a:p>
          <a:p>
            <a:r>
              <a:rPr lang="en-US" dirty="0"/>
              <a:t>Arduino Microcontroller- The Arduino receives the signal from the ultrasonic sensor and interprets it as a command to dispense water. The Arduino is pre-programmed with specific instructions, such as the amount of water to dispense and the duration of the dispensing process.</a:t>
            </a:r>
          </a:p>
          <a:p>
            <a:r>
              <a:rPr lang="en-US" dirty="0"/>
              <a:t>DC Motor Actuation- The Arduino sends a signal to the DC motor, which actuates the water dispensing mechanism. The DC motor controls the flow of water, ensuring a precise volume is dispensed. Non-Contact Water Dispensing. The water is dispensed through a spout or nozzle, without requiring physical contact. The non-contact operation helps maintain hygiene and reduces the risk of germ transmission.</a:t>
            </a:r>
          </a:p>
          <a:p>
            <a:r>
              <a:rPr lang="en-US" dirty="0"/>
              <a:t>The combination of ultrasonic sensing, Arduino microcontroller, and DC motor actuation enables a touchless, precise, and efficient water dispensing system.</a:t>
            </a:r>
          </a:p>
        </p:txBody>
      </p:sp>
    </p:spTree>
    <p:extLst>
      <p:ext uri="{BB962C8B-B14F-4D97-AF65-F5344CB8AC3E}">
        <p14:creationId xmlns:p14="http://schemas.microsoft.com/office/powerpoint/2010/main" val="30648201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28AD3C-141D-16CD-9D6B-A2A13BD8F507}"/>
              </a:ext>
            </a:extLst>
          </p:cNvPr>
          <p:cNvSpPr>
            <a:spLocks noGrp="1"/>
          </p:cNvSpPr>
          <p:nvPr>
            <p:ph type="title"/>
          </p:nvPr>
        </p:nvSpPr>
        <p:spPr>
          <a:xfrm>
            <a:off x="838200" y="608925"/>
            <a:ext cx="10515600" cy="936411"/>
          </a:xfrm>
        </p:spPr>
        <p:txBody>
          <a:bodyPr/>
          <a:lstStyle/>
          <a:p>
            <a:pPr algn="ctr"/>
            <a:r>
              <a:rPr lang="en-US" dirty="0">
                <a:latin typeface="Times New Roman" panose="02020603050405020304" pitchFamily="18" charset="0"/>
                <a:cs typeface="Times New Roman" panose="02020603050405020304" pitchFamily="18" charset="0"/>
              </a:rPr>
              <a:t>Code used</a:t>
            </a:r>
          </a:p>
        </p:txBody>
      </p:sp>
      <p:pic>
        <p:nvPicPr>
          <p:cNvPr id="9" name="Content Placeholder 8" descr="A screenshot of a computer program&#10;&#10;AI-generated content may be incorrect.">
            <a:extLst>
              <a:ext uri="{FF2B5EF4-FFF2-40B4-BE49-F238E27FC236}">
                <a16:creationId xmlns:a16="http://schemas.microsoft.com/office/drawing/2014/main" id="{FF0AF826-8BA2-AA18-0ECE-E7D665ECB6D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07610" y="1408176"/>
            <a:ext cx="5522974" cy="4840899"/>
          </a:xfrm>
        </p:spPr>
      </p:pic>
      <p:pic>
        <p:nvPicPr>
          <p:cNvPr id="12" name="Content Placeholder 11" descr="A computer code with text&#10;&#10;AI-generated content may be incorrect.">
            <a:extLst>
              <a:ext uri="{FF2B5EF4-FFF2-40B4-BE49-F238E27FC236}">
                <a16:creationId xmlns:a16="http://schemas.microsoft.com/office/drawing/2014/main" id="{4A4E3114-9D5D-C500-CBE1-AA79B0B1252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43713" y="1335024"/>
            <a:ext cx="5263897" cy="4773168"/>
          </a:xfrm>
        </p:spPr>
      </p:pic>
    </p:spTree>
    <p:extLst>
      <p:ext uri="{BB962C8B-B14F-4D97-AF65-F5344CB8AC3E}">
        <p14:creationId xmlns:p14="http://schemas.microsoft.com/office/powerpoint/2010/main" val="3092596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Schematic Diagram</a:t>
            </a:r>
          </a:p>
        </p:txBody>
      </p:sp>
      <p:pic>
        <p:nvPicPr>
          <p:cNvPr id="5" name="Content Placeholder 4" descr="A diagram of a circuit&#10;&#10;AI-generated content may be incorrect.">
            <a:extLst>
              <a:ext uri="{FF2B5EF4-FFF2-40B4-BE49-F238E27FC236}">
                <a16:creationId xmlns:a16="http://schemas.microsoft.com/office/drawing/2014/main" id="{2D051E0F-4575-08CC-9DB5-DE3CAA8389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4128" y="1758504"/>
            <a:ext cx="10329672" cy="4303967"/>
          </a:xfr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2">
      <a:dk1>
        <a:srgbClr val="382010"/>
      </a:dk1>
      <a:lt1>
        <a:sysClr val="window" lastClr="FFFFFF"/>
      </a:lt1>
      <a:dk2>
        <a:srgbClr val="44546A"/>
      </a:dk2>
      <a:lt2>
        <a:srgbClr val="E7E6E6"/>
      </a:lt2>
      <a:accent1>
        <a:srgbClr val="4472C4"/>
      </a:accent1>
      <a:accent2>
        <a:srgbClr val="E2802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KWC light</Template>
  <TotalTime>650</TotalTime>
  <Words>875</Words>
  <Application>Microsoft Office PowerPoint</Application>
  <PresentationFormat>Widescreen</PresentationFormat>
  <Paragraphs>82</Paragraphs>
  <Slides>16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Helvetica</vt:lpstr>
      <vt:lpstr>Times New Roman</vt:lpstr>
      <vt:lpstr>Wingdings</vt:lpstr>
      <vt:lpstr>Office Theme</vt:lpstr>
      <vt:lpstr>AUTOMATIC WATER DISPENSER</vt:lpstr>
      <vt:lpstr>Group Members</vt:lpstr>
      <vt:lpstr>Presentation Outline</vt:lpstr>
      <vt:lpstr>Problem Statement</vt:lpstr>
      <vt:lpstr>Components</vt:lpstr>
      <vt:lpstr>Methodology</vt:lpstr>
      <vt:lpstr>Working Principle</vt:lpstr>
      <vt:lpstr>Code used</vt:lpstr>
      <vt:lpstr>Schematic Diagram</vt:lpstr>
      <vt:lpstr>Circuitry</vt:lpstr>
      <vt:lpstr>Simulation</vt:lpstr>
      <vt:lpstr>Conclusion</vt:lpstr>
      <vt:lpstr>Challenges Associated with the Project</vt:lpstr>
      <vt:lpstr>Future Enhancement</vt:lpstr>
      <vt:lpstr>Real-World Applications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Hope</dc:creator>
  <cp:lastModifiedBy>Akua Ntiamoah-Sarpong</cp:lastModifiedBy>
  <cp:revision>143</cp:revision>
  <dcterms:created xsi:type="dcterms:W3CDTF">2023-07-24T14:47:00Z</dcterms:created>
  <dcterms:modified xsi:type="dcterms:W3CDTF">2025-03-28T14:21:19Z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FA347B2064AE4A298FF75A44832E6800_13</vt:lpwstr>
  </property>
  <property fmtid="{D5CDD505-2E9C-101B-9397-08002B2CF9AE}" pid="3" name="KSOProductBuildVer">
    <vt:lpwstr>2057-12.2.0.13359</vt:lpwstr>
  </property>
</Properties>
</file>

<file path=docProps/thumbnail.jpeg>
</file>